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665" r:id="rId2"/>
    <p:sldId id="576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61" r:id="rId11"/>
    <p:sldId id="662" r:id="rId12"/>
    <p:sldId id="663" r:id="rId13"/>
    <p:sldId id="6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8058" autoAdjust="0"/>
  </p:normalViewPr>
  <p:slideViewPr>
    <p:cSldViewPr>
      <p:cViewPr varScale="1">
        <p:scale>
          <a:sx n="100" d="100"/>
          <a:sy n="100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120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28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76136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11-4 </a:t>
            </a:r>
            <a:r>
              <a:rPr lang="zh-TW" altLang="en-US" dirty="0" smtClean="0"/>
              <a:t>變形處理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1</a:t>
            </a:r>
            <a:r>
              <a:rPr lang="en-US" altLang="zh-TW" dirty="0"/>
              <a:t>1</a:t>
            </a:r>
            <a:r>
              <a:rPr lang="en-US" altLang="zh-TW" dirty="0" smtClean="0"/>
              <a:t>-4-1 transform (2D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3D </a:t>
            </a:r>
            <a:r>
              <a:rPr lang="zh-TW" altLang="en-US" dirty="0" smtClean="0"/>
              <a:t>變形處理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P.11-12~14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11-4-2 transform-origin ( </a:t>
            </a:r>
            <a:r>
              <a:rPr lang="zh-TW" altLang="en-US" dirty="0" smtClean="0"/>
              <a:t>變形處理的原點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若要將旋轉的原點指定為圖片的左下角，可以加上</a:t>
            </a:r>
            <a:r>
              <a:rPr lang="en-US" altLang="zh-TW" dirty="0" smtClean="0"/>
              <a:t>transform-</a:t>
            </a:r>
            <a:r>
              <a:rPr lang="en-US" altLang="zh-TW" dirty="0" err="1" smtClean="0"/>
              <a:t>origin:left</a:t>
            </a:r>
            <a:r>
              <a:rPr lang="en-US" altLang="zh-TW" dirty="0" smtClean="0"/>
              <a:t> bottom</a:t>
            </a:r>
            <a:r>
              <a:rPr lang="zh-TW" altLang="en-US" dirty="0" smtClean="0"/>
              <a:t>屬性，此時</a:t>
            </a:r>
            <a:r>
              <a:rPr lang="zh-TW" altLang="en-US" dirty="0"/>
              <a:t>，圖片會改以左下角為原點往順時針方向旋轉</a:t>
            </a:r>
            <a:r>
              <a:rPr lang="en-US" altLang="zh-TW" dirty="0"/>
              <a:t>10 </a:t>
            </a:r>
            <a:r>
              <a:rPr lang="zh-TW" altLang="en-US" dirty="0" smtClean="0"/>
              <a:t>度：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P.11-15~16</a:t>
            </a:r>
            <a:endParaRPr lang="en-US" altLang="zh-TW" dirty="0" smtClean="0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>
          <a:xfrm>
            <a:off x="4932040" y="2420888"/>
            <a:ext cx="3888432" cy="144016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90000"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9" y="2420888"/>
            <a:ext cx="7272808" cy="38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11-5 </a:t>
            </a:r>
            <a:r>
              <a:rPr lang="zh-TW" altLang="en-US" dirty="0" smtClean="0"/>
              <a:t>媒體查詢</a:t>
            </a:r>
            <a:endParaRPr lang="en-US" altLang="zh-TW" dirty="0" smtClean="0"/>
          </a:p>
          <a:p>
            <a:pPr lvl="1">
              <a:spcBef>
                <a:spcPts val="0"/>
              </a:spcBef>
            </a:pPr>
            <a:r>
              <a:rPr lang="en-US" altLang="zh-TW" dirty="0" smtClean="0"/>
              <a:t>CSS3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Media Queries </a:t>
            </a:r>
            <a:r>
              <a:rPr lang="zh-TW" altLang="en-US" dirty="0" smtClean="0"/>
              <a:t>模組定義了下列媒體特徵：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width: </a:t>
            </a:r>
            <a:r>
              <a:rPr lang="zh-TW" altLang="en-US" dirty="0" smtClean="0"/>
              <a:t>長度</a:t>
            </a:r>
          </a:p>
          <a:p>
            <a:pPr lvl="3"/>
            <a:r>
              <a:rPr lang="en-US" altLang="zh-TW" dirty="0" smtClean="0"/>
              <a:t>height: </a:t>
            </a:r>
            <a:r>
              <a:rPr lang="zh-TW" altLang="en-US" dirty="0" smtClean="0"/>
              <a:t>長度</a:t>
            </a:r>
          </a:p>
          <a:p>
            <a:pPr lvl="3"/>
            <a:r>
              <a:rPr lang="en-US" altLang="zh-TW" dirty="0" smtClean="0"/>
              <a:t>device-width: </a:t>
            </a:r>
            <a:r>
              <a:rPr lang="zh-TW" altLang="en-US" dirty="0" smtClean="0"/>
              <a:t>長度</a:t>
            </a:r>
          </a:p>
          <a:p>
            <a:pPr lvl="3"/>
            <a:r>
              <a:rPr lang="en-US" altLang="zh-TW" dirty="0" smtClean="0"/>
              <a:t>device-height: </a:t>
            </a:r>
            <a:r>
              <a:rPr lang="zh-TW" altLang="en-US" dirty="0" smtClean="0"/>
              <a:t>長度</a:t>
            </a:r>
          </a:p>
          <a:p>
            <a:pPr lvl="3"/>
            <a:r>
              <a:rPr lang="en-US" altLang="zh-TW" dirty="0" err="1" smtClean="0"/>
              <a:t>orientation:portrait</a:t>
            </a:r>
            <a:r>
              <a:rPr lang="en-US" altLang="zh-TW" dirty="0" smtClean="0"/>
              <a:t> | landscape</a:t>
            </a:r>
          </a:p>
          <a:p>
            <a:pPr lvl="3"/>
            <a:r>
              <a:rPr lang="en-US" altLang="zh-TW" dirty="0" smtClean="0"/>
              <a:t>aspect-ratio: </a:t>
            </a:r>
            <a:r>
              <a:rPr lang="zh-TW" altLang="en-US" dirty="0" smtClean="0"/>
              <a:t>比例</a:t>
            </a:r>
          </a:p>
          <a:p>
            <a:pPr lvl="3"/>
            <a:r>
              <a:rPr lang="en-US" altLang="zh-TW" dirty="0" smtClean="0"/>
              <a:t>device-aspect-ratio: </a:t>
            </a:r>
            <a:r>
              <a:rPr lang="zh-TW" altLang="en-US" dirty="0" smtClean="0"/>
              <a:t>比例</a:t>
            </a:r>
          </a:p>
          <a:p>
            <a:pPr lvl="3"/>
            <a:r>
              <a:rPr lang="en-US" altLang="zh-TW" dirty="0" smtClean="0"/>
              <a:t>color: </a:t>
            </a:r>
            <a:r>
              <a:rPr lang="zh-TW" altLang="en-US" dirty="0" smtClean="0"/>
              <a:t>正整數</a:t>
            </a:r>
          </a:p>
          <a:p>
            <a:pPr lvl="3"/>
            <a:r>
              <a:rPr lang="en-US" altLang="zh-TW" dirty="0" smtClean="0"/>
              <a:t>color-index: </a:t>
            </a:r>
            <a:r>
              <a:rPr lang="zh-TW" altLang="en-US" dirty="0" smtClean="0"/>
              <a:t>正整數</a:t>
            </a:r>
          </a:p>
          <a:p>
            <a:pPr lvl="3"/>
            <a:r>
              <a:rPr lang="en-US" altLang="zh-TW" dirty="0" smtClean="0"/>
              <a:t>monochrome: </a:t>
            </a:r>
            <a:r>
              <a:rPr lang="zh-TW" altLang="en-US" dirty="0" smtClean="0"/>
              <a:t>正整數</a:t>
            </a:r>
          </a:p>
          <a:p>
            <a:pPr lvl="3"/>
            <a:r>
              <a:rPr lang="en-US" altLang="zh-TW" dirty="0" smtClean="0"/>
              <a:t>resolution: </a:t>
            </a:r>
            <a:r>
              <a:rPr lang="zh-TW" altLang="en-US" dirty="0" smtClean="0"/>
              <a:t>解析度</a:t>
            </a:r>
          </a:p>
          <a:p>
            <a:pPr lvl="3"/>
            <a:r>
              <a:rPr lang="en-US" altLang="zh-TW" dirty="0" err="1" smtClean="0"/>
              <a:t>scan:progressive</a:t>
            </a:r>
            <a:r>
              <a:rPr lang="en-US" altLang="zh-TW" dirty="0" smtClean="0"/>
              <a:t> | interlace</a:t>
            </a:r>
          </a:p>
          <a:p>
            <a:pPr lvl="3"/>
            <a:r>
              <a:rPr lang="en-US" altLang="zh-TW" dirty="0" smtClean="0"/>
              <a:t>grid:1 | 0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P.11-17~18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P.11-19</a:t>
            </a:r>
            <a:endParaRPr lang="en-US" altLang="zh-TW" dirty="0" smtClean="0"/>
          </a:p>
        </p:txBody>
      </p:sp>
      <p:sp>
        <p:nvSpPr>
          <p:cNvPr id="2" name="矩形 1"/>
          <p:cNvSpPr/>
          <p:nvPr/>
        </p:nvSpPr>
        <p:spPr>
          <a:xfrm>
            <a:off x="541867" y="1196752"/>
            <a:ext cx="806258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01:&lt;!</a:t>
            </a:r>
            <a:r>
              <a:rPr lang="en-US" altLang="zh-TW" dirty="0" err="1"/>
              <a:t>doctype</a:t>
            </a:r>
            <a:r>
              <a:rPr lang="en-US" altLang="zh-TW" dirty="0"/>
              <a:t> html&gt;</a:t>
            </a:r>
            <a:endParaRPr lang="zh-TW" altLang="zh-TW" dirty="0"/>
          </a:p>
          <a:p>
            <a:r>
              <a:rPr lang="en-US" altLang="zh-TW" dirty="0"/>
              <a:t>02:&lt;html&gt;</a:t>
            </a:r>
            <a:endParaRPr lang="zh-TW" altLang="zh-TW" dirty="0"/>
          </a:p>
          <a:p>
            <a:r>
              <a:rPr lang="en-US" altLang="zh-TW" dirty="0"/>
              <a:t>03:  &lt;head&gt;</a:t>
            </a:r>
            <a:endParaRPr lang="zh-TW" altLang="zh-TW" dirty="0"/>
          </a:p>
          <a:p>
            <a:r>
              <a:rPr lang="en-US" altLang="zh-TW" dirty="0"/>
              <a:t>04:    &lt;meta charset="utf-8"&gt;</a:t>
            </a:r>
            <a:endParaRPr lang="zh-TW" altLang="zh-TW" dirty="0"/>
          </a:p>
          <a:p>
            <a:r>
              <a:rPr lang="en-US" altLang="zh-TW" dirty="0"/>
              <a:t>05:    &lt;title&gt;</a:t>
            </a:r>
            <a:r>
              <a:rPr lang="zh-TW" altLang="zh-TW" dirty="0"/>
              <a:t>示範媒體查詢</a:t>
            </a:r>
            <a:r>
              <a:rPr lang="en-US" altLang="zh-TW" dirty="0"/>
              <a:t>&lt;/title&gt;</a:t>
            </a:r>
            <a:endParaRPr lang="zh-TW" altLang="zh-TW" dirty="0"/>
          </a:p>
          <a:p>
            <a:r>
              <a:rPr lang="en-US" altLang="zh-TW" dirty="0"/>
              <a:t>06:    </a:t>
            </a:r>
            <a:r>
              <a:rPr lang="en-US" altLang="zh-TW" dirty="0">
                <a:solidFill>
                  <a:srgbClr val="0070C0"/>
                </a:solidFill>
              </a:rPr>
              <a:t>&lt;style&gt;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07:      </a:t>
            </a:r>
            <a:r>
              <a:rPr lang="en-US" altLang="zh-TW" dirty="0">
                <a:solidFill>
                  <a:srgbClr val="0070C0"/>
                </a:solidFill>
              </a:rPr>
              <a:t>@media screen and (max-width:767px){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08:        </a:t>
            </a:r>
            <a:r>
              <a:rPr lang="en-US" altLang="zh-TW" dirty="0">
                <a:solidFill>
                  <a:srgbClr val="0070C0"/>
                </a:solidFill>
              </a:rPr>
              <a:t>body {font-size:50%}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09:      </a:t>
            </a:r>
            <a:r>
              <a:rPr lang="en-US" altLang="zh-TW" dirty="0">
                <a:solidFill>
                  <a:srgbClr val="0070C0"/>
                </a:solidFill>
              </a:rPr>
              <a:t>}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10:      </a:t>
            </a:r>
            <a:r>
              <a:rPr lang="en-US" altLang="zh-TW" dirty="0">
                <a:solidFill>
                  <a:srgbClr val="0070C0"/>
                </a:solidFill>
              </a:rPr>
              <a:t>@media screen and (min-width:768px) and (max-width:1279px){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11:        </a:t>
            </a:r>
            <a:r>
              <a:rPr lang="en-US" altLang="zh-TW" dirty="0">
                <a:solidFill>
                  <a:srgbClr val="0070C0"/>
                </a:solidFill>
              </a:rPr>
              <a:t>body {font-size:100%}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12:      </a:t>
            </a:r>
            <a:r>
              <a:rPr lang="en-US" altLang="zh-TW" dirty="0">
                <a:solidFill>
                  <a:srgbClr val="0070C0"/>
                </a:solidFill>
              </a:rPr>
              <a:t>}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13:      </a:t>
            </a:r>
            <a:r>
              <a:rPr lang="en-US" altLang="zh-TW" dirty="0">
                <a:solidFill>
                  <a:srgbClr val="0070C0"/>
                </a:solidFill>
              </a:rPr>
              <a:t>@media screen and (min-width:1280px) {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14:        </a:t>
            </a:r>
            <a:r>
              <a:rPr lang="en-US" altLang="zh-TW" dirty="0">
                <a:solidFill>
                  <a:srgbClr val="0070C0"/>
                </a:solidFill>
              </a:rPr>
              <a:t>body {font-size:150%}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15: </a:t>
            </a:r>
            <a:r>
              <a:rPr lang="en-US" altLang="zh-TW" dirty="0">
                <a:solidFill>
                  <a:srgbClr val="0070C0"/>
                </a:solidFill>
              </a:rPr>
              <a:t>     }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16:    </a:t>
            </a:r>
            <a:r>
              <a:rPr lang="en-US" altLang="zh-TW" dirty="0">
                <a:solidFill>
                  <a:srgbClr val="0070C0"/>
                </a:solidFill>
              </a:rPr>
              <a:t>&lt;/style&gt;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17:  &lt;/head&gt;</a:t>
            </a:r>
            <a:endParaRPr lang="zh-TW" altLang="zh-TW" dirty="0"/>
          </a:p>
          <a:p>
            <a:r>
              <a:rPr lang="en-US" altLang="zh-TW" dirty="0"/>
              <a:t>18</a:t>
            </a:r>
            <a:r>
              <a:rPr lang="en-US" altLang="zh-TW" dirty="0" smtClean="0"/>
              <a:t>:&lt;/</a:t>
            </a:r>
            <a:r>
              <a:rPr lang="en-US" altLang="zh-TW" dirty="0"/>
              <a:t>html&gt;</a:t>
            </a:r>
            <a:endParaRPr lang="zh-TW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11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特殊效果與媒體查詢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771800" y="3068960"/>
            <a:ext cx="6192688" cy="3600400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altLang="zh-TW" sz="2400" dirty="0" smtClean="0"/>
              <a:t>11-1  </a:t>
            </a:r>
            <a:r>
              <a:rPr lang="zh-TW" altLang="en-US" sz="2400" dirty="0" smtClean="0">
                <a:hlinkClick r:id="rId3" action="ppaction://hlinksldjump"/>
              </a:rPr>
              <a:t>指標形狀－</a:t>
            </a:r>
            <a:r>
              <a:rPr lang="en-US" altLang="zh-TW" sz="2400" dirty="0" smtClean="0">
                <a:hlinkClick r:id="rId3" action="ppaction://hlinksldjump"/>
              </a:rPr>
              <a:t>cursor </a:t>
            </a:r>
            <a:r>
              <a:rPr lang="zh-TW" altLang="en-US" sz="2400" dirty="0" smtClean="0">
                <a:hlinkClick r:id="rId3" action="ppaction://hlinksldjump"/>
              </a:rPr>
              <a:t>屬性</a:t>
            </a:r>
            <a:endParaRPr lang="zh-TW" altLang="en-US" sz="2400" dirty="0" smtClean="0"/>
          </a:p>
          <a:p>
            <a:pPr>
              <a:lnSpc>
                <a:spcPts val="3600"/>
              </a:lnSpc>
            </a:pPr>
            <a:r>
              <a:rPr lang="en-US" altLang="zh-TW" sz="2400" dirty="0" smtClean="0"/>
              <a:t>11-2  </a:t>
            </a:r>
            <a:r>
              <a:rPr lang="zh-TW" altLang="en-US" sz="2400" dirty="0" smtClean="0">
                <a:hlinkClick r:id="rId4" action="ppaction://hlinksldjump"/>
              </a:rPr>
              <a:t>外框線－</a:t>
            </a:r>
            <a:r>
              <a:rPr lang="en-US" altLang="zh-TW" sz="2400" dirty="0" smtClean="0">
                <a:hlinkClick r:id="rId4" action="ppaction://hlinksldjump"/>
              </a:rPr>
              <a:t>outline </a:t>
            </a:r>
            <a:r>
              <a:rPr lang="zh-TW" altLang="en-US" sz="2400" dirty="0" smtClean="0">
                <a:hlinkClick r:id="rId4" action="ppaction://hlinksldjump"/>
              </a:rPr>
              <a:t>屬性 </a:t>
            </a:r>
            <a:endParaRPr lang="zh-TW" altLang="en-US" sz="2400" dirty="0" smtClean="0"/>
          </a:p>
          <a:p>
            <a:pPr>
              <a:lnSpc>
                <a:spcPts val="3600"/>
              </a:lnSpc>
            </a:pPr>
            <a:r>
              <a:rPr lang="en-US" altLang="zh-TW" sz="2400" dirty="0" smtClean="0"/>
              <a:t>11-3  </a:t>
            </a:r>
            <a:r>
              <a:rPr lang="zh-TW" altLang="en-US" sz="2400" dirty="0" smtClean="0">
                <a:hlinkClick r:id="rId5" action="ppaction://hlinksldjump"/>
              </a:rPr>
              <a:t>多欄位排版 </a:t>
            </a:r>
            <a:endParaRPr lang="zh-TW" altLang="en-US" sz="2400" dirty="0" smtClean="0"/>
          </a:p>
          <a:p>
            <a:pPr>
              <a:lnSpc>
                <a:spcPts val="3600"/>
              </a:lnSpc>
            </a:pPr>
            <a:r>
              <a:rPr lang="en-US" altLang="zh-TW" sz="2400" dirty="0" smtClean="0"/>
              <a:t>11-4  </a:t>
            </a:r>
            <a:r>
              <a:rPr lang="zh-TW" altLang="en-US" sz="2400" dirty="0" smtClean="0">
                <a:hlinkClick r:id="rId6" action="ppaction://hlinksldjump"/>
              </a:rPr>
              <a:t>變形處理 </a:t>
            </a:r>
            <a:endParaRPr lang="zh-TW" altLang="en-US" sz="2400" dirty="0" smtClean="0"/>
          </a:p>
          <a:p>
            <a:pPr>
              <a:lnSpc>
                <a:spcPts val="3600"/>
              </a:lnSpc>
            </a:pPr>
            <a:r>
              <a:rPr lang="en-US" altLang="zh-TW" sz="2400" dirty="0" smtClean="0"/>
              <a:t>11-5  </a:t>
            </a:r>
            <a:r>
              <a:rPr lang="zh-TW" altLang="en-US" sz="2400" dirty="0" smtClean="0">
                <a:hlinkClick r:id="rId7" action="ppaction://hlinksldjump"/>
              </a:rPr>
              <a:t>媒體查詢</a:t>
            </a:r>
            <a:endParaRPr lang="zh-TW" altLang="en-US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11-1 </a:t>
            </a:r>
            <a:r>
              <a:rPr lang="zh-TW" altLang="en-US" dirty="0" smtClean="0"/>
              <a:t>指標形狀－</a:t>
            </a:r>
            <a:r>
              <a:rPr lang="en-US" altLang="zh-TW" dirty="0" smtClean="0"/>
              <a:t>cursor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P.11-2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9" t="244" r="-1522" b="6170"/>
          <a:stretch/>
        </p:blipFill>
        <p:spPr bwMode="auto">
          <a:xfrm>
            <a:off x="567267" y="1913468"/>
            <a:ext cx="7904567" cy="356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11-2 </a:t>
            </a:r>
            <a:r>
              <a:rPr lang="zh-TW" altLang="en-US" dirty="0" smtClean="0"/>
              <a:t>外框線－</a:t>
            </a:r>
            <a:r>
              <a:rPr lang="en-US" altLang="zh-TW" dirty="0" smtClean="0"/>
              <a:t>outline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P.11-3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39552" y="1952040"/>
            <a:ext cx="7469915" cy="4501296"/>
            <a:chOff x="539552" y="1952040"/>
            <a:chExt cx="7560840" cy="450129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488" y="1952040"/>
              <a:ext cx="7485904" cy="450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矩形 2"/>
            <p:cNvSpPr/>
            <p:nvPr/>
          </p:nvSpPr>
          <p:spPr>
            <a:xfrm>
              <a:off x="539552" y="5517232"/>
              <a:ext cx="216024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4556"/>
          <a:stretch/>
        </p:blipFill>
        <p:spPr bwMode="auto">
          <a:xfrm>
            <a:off x="3059832" y="1868398"/>
            <a:ext cx="5184576" cy="465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11-3 </a:t>
            </a:r>
            <a:r>
              <a:rPr lang="zh-TW" altLang="en-US" dirty="0" smtClean="0"/>
              <a:t>多欄位排版</a:t>
            </a:r>
            <a:endParaRPr lang="en-US" altLang="zh-TW" dirty="0" smtClean="0"/>
          </a:p>
          <a:p>
            <a:pPr lvl="4"/>
            <a:r>
              <a:rPr lang="en-US" altLang="zh-TW" sz="2400" dirty="0" smtClean="0"/>
              <a:t>11-3-1 column-count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column-width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columns </a:t>
            </a:r>
            <a:br>
              <a:rPr lang="en-US" altLang="zh-TW" sz="2400" dirty="0" smtClean="0"/>
            </a:br>
            <a:r>
              <a:rPr lang="en-US" altLang="zh-TW" sz="2400" dirty="0" smtClean="0"/>
              <a:t>( </a:t>
            </a:r>
            <a:r>
              <a:rPr lang="zh-TW" altLang="en-US" sz="2400" dirty="0" smtClean="0"/>
              <a:t>欄位數目與寬度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P.11-4~6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11-3-2 column-gap ( </a:t>
            </a:r>
            <a:r>
              <a:rPr lang="zh-TW" altLang="en-US" dirty="0" smtClean="0"/>
              <a:t>欄位間距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比方說，我們將 </a:t>
            </a:r>
            <a:r>
              <a:rPr lang="en-US" altLang="zh-TW" dirty="0" smtClean="0"/>
              <a:t>&lt;layout1.html&gt; </a:t>
            </a:r>
            <a:r>
              <a:rPr lang="zh-TW" altLang="en-US" dirty="0" smtClean="0"/>
              <a:t>的第</a:t>
            </a:r>
            <a:r>
              <a:rPr lang="en-US" altLang="zh-TW" dirty="0" smtClean="0"/>
              <a:t>09 </a:t>
            </a:r>
            <a:r>
              <a:rPr lang="zh-TW" altLang="en-US" dirty="0" smtClean="0"/>
              <a:t>行改寫成如下，令欄位間距為</a:t>
            </a:r>
            <a:r>
              <a:rPr lang="en-US" altLang="zh-TW" dirty="0" smtClean="0"/>
              <a:t>0px</a:t>
            </a:r>
            <a:r>
              <a:rPr lang="zh-TW" altLang="en-US" dirty="0" smtClean="0"/>
              <a:t>：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P.11-6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514517"/>
            <a:ext cx="7451765" cy="302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11-3-3 column-rule ( </a:t>
            </a:r>
            <a:r>
              <a:rPr lang="zh-TW" altLang="en-US" dirty="0" smtClean="0"/>
              <a:t>欄位分隔線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比方說，我們將 </a:t>
            </a:r>
            <a:r>
              <a:rPr lang="en-US" altLang="zh-TW" dirty="0" smtClean="0"/>
              <a:t>&lt;layout1.html&gt; </a:t>
            </a:r>
            <a:r>
              <a:rPr lang="zh-TW" altLang="en-US" dirty="0" smtClean="0"/>
              <a:t>的第</a:t>
            </a:r>
            <a:r>
              <a:rPr lang="en-US" altLang="zh-TW" dirty="0" smtClean="0"/>
              <a:t>09 </a:t>
            </a:r>
            <a:r>
              <a:rPr lang="zh-TW" altLang="en-US" dirty="0" smtClean="0"/>
              <a:t>行改寫成如下，指定欄位數目為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，並加上銀色、實線、寬度為</a:t>
            </a:r>
            <a:r>
              <a:rPr lang="en-US" altLang="zh-TW" dirty="0" smtClean="0"/>
              <a:t>1px </a:t>
            </a:r>
            <a:r>
              <a:rPr lang="zh-TW" altLang="en-US" dirty="0" smtClean="0"/>
              <a:t>的分隔線：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P.11-7</a:t>
            </a:r>
            <a:endParaRPr lang="en-US" altLang="zh-TW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512573"/>
            <a:ext cx="7485904" cy="36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83562"/>
            <a:ext cx="7495658" cy="376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>
              <a:lnSpc>
                <a:spcPct val="100000"/>
              </a:lnSpc>
            </a:pPr>
            <a:r>
              <a:rPr lang="en-US" altLang="zh-TW" sz="2700" dirty="0" smtClean="0"/>
              <a:t>11-3-4  break-before</a:t>
            </a:r>
            <a:r>
              <a:rPr lang="zh-TW" altLang="en-US" sz="2700" dirty="0" smtClean="0"/>
              <a:t>、</a:t>
            </a:r>
            <a:r>
              <a:rPr lang="en-US" altLang="zh-TW" sz="2700" dirty="0" smtClean="0"/>
              <a:t>break-after</a:t>
            </a:r>
            <a:r>
              <a:rPr lang="zh-TW" altLang="en-US" sz="2700" dirty="0" smtClean="0"/>
              <a:t>、</a:t>
            </a:r>
            <a:r>
              <a:rPr lang="en-US" altLang="zh-TW" sz="2700" dirty="0" smtClean="0"/>
              <a:t>break-inside </a:t>
            </a:r>
          </a:p>
          <a:p>
            <a:pPr lvl="4">
              <a:lnSpc>
                <a:spcPct val="100000"/>
              </a:lnSpc>
            </a:pPr>
            <a:r>
              <a:rPr lang="en-US" altLang="zh-TW" sz="2700" dirty="0" smtClean="0"/>
              <a:t>( </a:t>
            </a:r>
            <a:r>
              <a:rPr lang="zh-TW" altLang="en-US" sz="2700" dirty="0" smtClean="0"/>
              <a:t>換欄或換頁</a:t>
            </a:r>
            <a:r>
              <a:rPr lang="en-US" altLang="zh-TW" sz="2700" dirty="0" smtClean="0"/>
              <a:t>) </a:t>
            </a:r>
          </a:p>
          <a:p>
            <a:pPr lvl="1"/>
            <a:r>
              <a:rPr lang="zh-TW" altLang="en-US" dirty="0" smtClean="0"/>
              <a:t>比方說，我們可以將 </a:t>
            </a:r>
            <a:r>
              <a:rPr lang="en-US" altLang="zh-TW" dirty="0" smtClean="0"/>
              <a:t>&lt;layout1.html&gt; </a:t>
            </a:r>
            <a:r>
              <a:rPr lang="zh-TW" altLang="en-US" dirty="0" smtClean="0"/>
              <a:t>的第</a:t>
            </a:r>
            <a:r>
              <a:rPr lang="en-US" altLang="zh-TW" dirty="0" smtClean="0"/>
              <a:t>07 ~ 09 </a:t>
            </a:r>
            <a:r>
              <a:rPr lang="zh-TW" altLang="en-US" dirty="0" smtClean="0"/>
              <a:t>行改寫成如下，指定欄位數目為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，並在標題</a:t>
            </a:r>
            <a:r>
              <a:rPr lang="en-US" altLang="zh-TW" dirty="0" smtClean="0"/>
              <a:t>1 </a:t>
            </a:r>
            <a:r>
              <a:rPr lang="zh-TW" altLang="en-US" dirty="0" smtClean="0"/>
              <a:t>區塊的前面插入換欄：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P.11-8~9</a:t>
            </a:r>
            <a:endParaRPr lang="en-US" altLang="zh-TW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5" y="1268760"/>
            <a:ext cx="6933452" cy="54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11-3-5 column-span ( </a:t>
            </a:r>
            <a:r>
              <a:rPr lang="zh-TW" altLang="en-US" dirty="0" smtClean="0"/>
              <a:t>跨欄顯示</a:t>
            </a:r>
            <a:r>
              <a:rPr lang="en-US" altLang="zh-TW" dirty="0" smtClean="0"/>
              <a:t>) 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P.11-10</a:t>
            </a:r>
            <a:endParaRPr lang="en-US" altLang="zh-TW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11668</TotalTime>
  <Words>442</Words>
  <Application>Microsoft Office PowerPoint</Application>
  <PresentationFormat>如螢幕大小 (4:3)</PresentationFormat>
  <Paragraphs>81</Paragraphs>
  <Slides>13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特殊效果與多欄位排版</dc:title>
  <dc:creator>memi</dc:creator>
  <cp:keywords>AEL013500</cp:keywords>
  <cp:lastModifiedBy>Vita</cp:lastModifiedBy>
  <cp:revision>1379</cp:revision>
  <dcterms:created xsi:type="dcterms:W3CDTF">2011-06-06T16:54:13Z</dcterms:created>
  <dcterms:modified xsi:type="dcterms:W3CDTF">2017-08-29T15:26:47Z</dcterms:modified>
</cp:coreProperties>
</file>